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3" r:id="rId4"/>
    <p:sldId id="265" r:id="rId5"/>
    <p:sldId id="264" r:id="rId6"/>
    <p:sldId id="262" r:id="rId7"/>
    <p:sldId id="261" r:id="rId8"/>
    <p:sldId id="260" r:id="rId9"/>
    <p:sldId id="266" r:id="rId10"/>
    <p:sldId id="269" r:id="rId11"/>
    <p:sldId id="268" r:id="rId12"/>
    <p:sldId id="272" r:id="rId13"/>
    <p:sldId id="271" r:id="rId14"/>
    <p:sldId id="270" r:id="rId15"/>
    <p:sldId id="275" r:id="rId16"/>
    <p:sldId id="274" r:id="rId17"/>
    <p:sldId id="273" r:id="rId18"/>
    <p:sldId id="267" r:id="rId19"/>
    <p:sldId id="277" r:id="rId20"/>
    <p:sldId id="278" r:id="rId21"/>
    <p:sldId id="276" r:id="rId22"/>
    <p:sldId id="279" r:id="rId23"/>
    <p:sldId id="280" r:id="rId24"/>
    <p:sldId id="259" r:id="rId25"/>
  </p:sldIdLst>
  <p:sldSz cx="9144000" cy="5143500" type="screen16x9"/>
  <p:notesSz cx="6794500" cy="9931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3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86F4-FEE0-4889-80EA-642BA4D4F38A}" type="datetimeFigureOut">
              <a:rPr lang="it-IT" smtClean="0"/>
              <a:t>29/10/2019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9594F-A2AC-4715-8C86-00395FABA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287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16067a7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16067a72b_0_1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490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01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04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82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37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2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05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597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29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81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718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731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27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69f2ef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69f2efa8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89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34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48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58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41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46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1710053c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1710053c7_1_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hyperlink" Target="mailto:welfare@pie.camcom.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uropa@anci.piemonte.it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-4150" y="1737275"/>
            <a:ext cx="3109500" cy="10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171796"/>
                </a:solidFill>
              </a:rPr>
              <a:t>Torino, 23 ottobre 2019</a:t>
            </a:r>
            <a:endParaRPr sz="140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171796"/>
                </a:solidFill>
              </a:rPr>
              <a:t>14:30  17:30</a:t>
            </a:r>
            <a:endParaRPr sz="140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171796"/>
                </a:solidFill>
              </a:rPr>
              <a:t>Anci Piemonte   Via Maria Vittoria 12</a:t>
            </a:r>
            <a:endParaRPr sz="140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171796"/>
                </a:solidFill>
              </a:rPr>
              <a:t>Palazzo Cisterna    Sala Consiglieri</a:t>
            </a:r>
            <a:endParaRPr sz="140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" y="0"/>
            <a:ext cx="3165758" cy="142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250" y="-9"/>
            <a:ext cx="5707565" cy="128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5">
            <a:alphaModFix/>
          </a:blip>
          <a:srcRect r="-999" b="-1061"/>
          <a:stretch/>
        </p:blipFill>
        <p:spPr>
          <a:xfrm>
            <a:off x="3447888" y="3747650"/>
            <a:ext cx="5639272" cy="14107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3781177" y="1935032"/>
            <a:ext cx="4857300" cy="15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71796"/>
                </a:solidFill>
              </a:rPr>
              <a:t>Presentazione del nuovo Bando regionale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71796"/>
                </a:solidFill>
              </a:rPr>
              <a:t>PROGETTAZIONE E ATTIVAZIONE DI INTERVENTI DI WELFARE </a:t>
            </a:r>
            <a:r>
              <a:rPr lang="it-IT" sz="1800" b="1" dirty="0" smtClean="0">
                <a:solidFill>
                  <a:srgbClr val="171796"/>
                </a:solidFill>
              </a:rPr>
              <a:t>AZIENDALE</a:t>
            </a:r>
            <a:endParaRPr sz="1800" b="1" dirty="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dirty="0"/>
              <a:t>e</a:t>
            </a:r>
            <a:endParaRPr sz="1400"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98550" y="4182800"/>
            <a:ext cx="13041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>
                <a:solidFill>
                  <a:srgbClr val="171796"/>
                </a:solidFill>
              </a:rPr>
              <a:t>In collaborazione con</a:t>
            </a:r>
            <a:endParaRPr sz="800" i="1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e</a:t>
            </a:r>
            <a:endParaRPr sz="1400"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875" y="3274350"/>
            <a:ext cx="485200" cy="5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250" y="4442984"/>
            <a:ext cx="1280159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957" y="3354074"/>
            <a:ext cx="921436" cy="46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059832" y="188640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Macro Area 2 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r>
              <a:rPr lang="it-IT" sz="1600" b="1" dirty="0" smtClean="0">
                <a:solidFill>
                  <a:srgbClr val="C00000"/>
                </a:solidFill>
              </a:rPr>
              <a:t>“</a:t>
            </a:r>
            <a:r>
              <a:rPr lang="it-IT" sz="1600" b="1" dirty="0">
                <a:solidFill>
                  <a:srgbClr val="C00000"/>
                </a:solidFill>
              </a:rPr>
              <a:t>POLITICHE PER LE PARI OPPORTUNITÀ”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0972" y="1337517"/>
            <a:ext cx="76905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integrazione socio-lavorativa delle persone con disabilità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anche attraverso l’istituzione della figura del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disability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manager (ad esempio in condivisione tra più aziende) che ha, tra l’altro, il compito di:  contribuire alla corretta gestione del personale con disabilità da parte delle aziende e di collaborare con la rete/servizi per l’inserimento in azienda, adattando contestualmente l’organizzazione, al fine di accogliere e gestire i bisogni del personale con disabilità certificata, con un’attenzione alle misure di welfare aziendale e di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smart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;  proporre gli accomodamenti ragionevoli, con particolare focus sugli strumenti di organizzazione del lavoro innovativi e di conciliazione tra vita e lavoro. </a:t>
            </a:r>
          </a:p>
        </p:txBody>
      </p:sp>
    </p:spTree>
    <p:extLst>
      <p:ext uri="{BB962C8B-B14F-4D97-AF65-F5344CB8AC3E}">
        <p14:creationId xmlns:p14="http://schemas.microsoft.com/office/powerpoint/2010/main" val="116076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44373" y="1417588"/>
            <a:ext cx="8055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servizi/interventi ammissibili con i relativi costi: </a:t>
            </a:r>
          </a:p>
          <a:p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iniziative di formazione/informazione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inerenti alla salute delle lavoratrici e dei lavoratori e dei loro familiari anche attraverso l’organizzazione di seminari e workshop, </a:t>
            </a:r>
          </a:p>
          <a:p>
            <a:pPr marL="285750" indent="-285750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attivazione di </a:t>
            </a: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sportelli di sostegno psicologico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, ad esempio, rivolti a genitori con figli adolescenti o problematici.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30875" y="223117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Macro Area 3 “SOSTEGNO ALLA CULTURA DI BENESSERE GLOBALE DELLA LAVORATRICE E DEL LAVORATORE” </a:t>
            </a:r>
          </a:p>
        </p:txBody>
      </p:sp>
    </p:spTree>
    <p:extLst>
      <p:ext uri="{BB962C8B-B14F-4D97-AF65-F5344CB8AC3E}">
        <p14:creationId xmlns:p14="http://schemas.microsoft.com/office/powerpoint/2010/main" val="189266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543800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1D3F98"/>
                </a:solidFill>
              </a:rPr>
              <a:t>PRIORITÀ REGIONALI SPECIFICHE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1D3F98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1D3F98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a)  Impresa singola o imprese in ATI localizzate in aree territoriali ricomprese nella Strategia Nazionale Aree Interne (SNAI) di cui alla D.G.R. n. 21-1251 del 30/03/2015;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b) Coinvolgimento delle Organizzazioni sindacali finalizzato alla condivisione del Piano di welfare aziendale da realizzare;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c)   Coinvolgimento nella rete territoriale istituzionale di Enti pubblici locali e/o Istituzioni di parità;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d)    Domanda presentata in ATI, con una grande impresa con funzioni di capofila e proposta progettuale rispondente a determinati  requisiti del Bando (forte condivisione con il territorio).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121" y="519633"/>
            <a:ext cx="11430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97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692697"/>
            <a:ext cx="7198568" cy="5849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1D3F98"/>
                </a:solidFill>
              </a:rPr>
              <a:t>SOGGETTI BENEFICIARI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b="1" dirty="0">
              <a:solidFill>
                <a:srgbClr val="1D3F98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D3F98"/>
                </a:solidFill>
              </a:rPr>
              <a:t>- PMI singole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1D3F98"/>
                </a:solidFill>
              </a:rPr>
              <a:t>oppure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D3F98"/>
                </a:solidFill>
              </a:rPr>
              <a:t>- PMI  in ATI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1D3F98"/>
                </a:solidFill>
              </a:rPr>
              <a:t>oppure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i="1" dirty="0">
              <a:solidFill>
                <a:srgbClr val="1D3F98"/>
              </a:solidFill>
            </a:endParaRPr>
          </a:p>
          <a:p>
            <a:pPr algn="just">
              <a:buClr>
                <a:srgbClr val="1D3F98"/>
              </a:buClr>
              <a:buFont typeface="Calibri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D3F98"/>
                </a:solidFill>
              </a:rPr>
              <a:t> grandi imprese per progetti in forte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D3F98"/>
                </a:solidFill>
              </a:rPr>
              <a:t>  condivisione con il territorio, singole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i="1" dirty="0">
                <a:solidFill>
                  <a:srgbClr val="1D3F98"/>
                </a:solidFill>
              </a:rPr>
              <a:t>oppure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i="1" dirty="0">
              <a:solidFill>
                <a:srgbClr val="1D3F98"/>
              </a:solidFill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D3F98"/>
                </a:solidFill>
              </a:rPr>
              <a:t> grandi </a:t>
            </a:r>
            <a:r>
              <a:rPr lang="it-IT" sz="1800" dirty="0">
                <a:solidFill>
                  <a:srgbClr val="1D3F98"/>
                </a:solidFill>
              </a:rPr>
              <a:t>imprese per progetti in forte </a:t>
            </a:r>
            <a:r>
              <a:rPr lang="it-IT" sz="1800" dirty="0" smtClean="0">
                <a:solidFill>
                  <a:srgbClr val="1D3F98"/>
                </a:solidFill>
              </a:rPr>
              <a:t>condivisione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D3F98"/>
                </a:solidFill>
              </a:rPr>
              <a:t> </a:t>
            </a:r>
            <a:r>
              <a:rPr lang="it-IT" sz="1800" dirty="0">
                <a:solidFill>
                  <a:srgbClr val="1D3F98"/>
                </a:solidFill>
              </a:rPr>
              <a:t>con il territorio, in ATI con PMI del territorio </a:t>
            </a:r>
            <a:r>
              <a:rPr lang="it-IT" sz="1800" dirty="0" smtClean="0">
                <a:solidFill>
                  <a:srgbClr val="1D3F98"/>
                </a:solidFill>
              </a:rPr>
              <a:t>stesso</a:t>
            </a:r>
            <a:r>
              <a:rPr lang="it-IT" sz="2400" dirty="0" smtClean="0">
                <a:solidFill>
                  <a:srgbClr val="1D3F98"/>
                </a:solidFill>
              </a:rPr>
              <a:t>.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1D3F98"/>
              </a:solidFill>
            </a:endParaRP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1D3F98"/>
              </a:solidFill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1D3F98"/>
                </a:solidFill>
              </a:rPr>
              <a:t>Sede legale o unità operativa in Piemonte (Visura CCIAA)</a:t>
            </a:r>
            <a:endParaRPr lang="it-IT" sz="2400" dirty="0">
              <a:solidFill>
                <a:srgbClr val="1D3F98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1D3F98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99182"/>
            <a:ext cx="511201" cy="469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90232"/>
            <a:ext cx="3313476" cy="647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0086" y="2838153"/>
            <a:ext cx="1080120" cy="810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4300" y="3797031"/>
            <a:ext cx="1130805" cy="848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28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818" y="1901577"/>
            <a:ext cx="8222100" cy="1012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4681" y="677833"/>
            <a:ext cx="6888369" cy="3295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1D3F98"/>
                </a:solidFill>
              </a:rPr>
              <a:t>VALORE DI CIASCUN PROGETTO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b="1" dirty="0">
              <a:solidFill>
                <a:srgbClr val="1D3F98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da </a:t>
            </a:r>
            <a:r>
              <a:rPr lang="it-IT" sz="1800" b="1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€ 60.000,00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it-IT" sz="1800" b="1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€ 200.000,00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				di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cui almeno il 20%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						in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co-finanziamento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DE MINIMIS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I contributi sono concessi in applicazione del 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Reg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. (UE) 1407/2013.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42" y="2052472"/>
            <a:ext cx="11207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56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8080" y="183061"/>
            <a:ext cx="7186612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STRUTTURA DEI PROGETTI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(Macro voci del Piano dei conti - </a:t>
            </a:r>
            <a:r>
              <a:rPr lang="it-IT" sz="2000" b="1" dirty="0" err="1">
                <a:solidFill>
                  <a:srgbClr val="1D3F98"/>
                </a:solidFill>
              </a:rPr>
              <a:t>Si.Ge.Co</a:t>
            </a:r>
            <a:r>
              <a:rPr lang="it-IT" sz="2000" b="1" dirty="0">
                <a:solidFill>
                  <a:srgbClr val="1D3F98"/>
                </a:solidFill>
              </a:rPr>
              <a:t>.)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2196" y="997863"/>
            <a:ext cx="7398319" cy="4311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PREPARAZIONE </a:t>
            </a:r>
            <a:r>
              <a:rPr lang="it-IT" dirty="0">
                <a:solidFill>
                  <a:srgbClr val="068C8C"/>
                </a:solidFill>
              </a:rPr>
              <a:t>(costi fino al 10% dell’importo totale del progetto, incluso il </a:t>
            </a:r>
            <a:r>
              <a:rPr lang="it-IT" dirty="0" smtClean="0">
                <a:solidFill>
                  <a:srgbClr val="068C8C"/>
                </a:solidFill>
              </a:rPr>
              <a:t>cofinanziamento</a:t>
            </a:r>
            <a:r>
              <a:rPr lang="it-IT" dirty="0">
                <a:solidFill>
                  <a:srgbClr val="068C8C"/>
                </a:solidFill>
              </a:rPr>
              <a:t>),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REALIZZAZIONE </a:t>
            </a:r>
            <a:r>
              <a:rPr lang="it-IT" dirty="0">
                <a:solidFill>
                  <a:srgbClr val="068C8C"/>
                </a:solidFill>
              </a:rPr>
              <a:t>(costi almeno il 70% dell’importo totale del progetto, incluso il cofinanziamento),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DIFFUSIONE DEI RISULTATI  </a:t>
            </a:r>
            <a:r>
              <a:rPr lang="it-IT" dirty="0">
                <a:solidFill>
                  <a:srgbClr val="068C8C"/>
                </a:solidFill>
              </a:rPr>
              <a:t>(costi fino al 5% dell’importo totale del progetto, incluso il cofinanziamento),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DIREZIONE E CONTROLLO INTERNO </a:t>
            </a:r>
            <a:r>
              <a:rPr lang="it-IT" dirty="0">
                <a:solidFill>
                  <a:srgbClr val="068C8C"/>
                </a:solidFill>
              </a:rPr>
              <a:t>(costi fino al 8% dell’importo totale del progetto, incluso il cofinanziamento),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COSTI INDIRETTI </a:t>
            </a:r>
            <a:r>
              <a:rPr lang="it-IT" dirty="0">
                <a:solidFill>
                  <a:srgbClr val="068C8C"/>
                </a:solidFill>
              </a:rPr>
              <a:t>(costi forfetari fino al 7% dei costi diretti ammissibili per il personale),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</a:t>
            </a:r>
            <a:r>
              <a:rPr lang="it-IT" dirty="0">
                <a:solidFill>
                  <a:srgbClr val="068C8C"/>
                </a:solidFill>
              </a:rPr>
              <a:t>il </a:t>
            </a:r>
            <a:r>
              <a:rPr lang="it-IT" sz="1600" b="1" dirty="0">
                <a:solidFill>
                  <a:srgbClr val="068C8C"/>
                </a:solidFill>
              </a:rPr>
              <a:t>COFINANZIAMENTO PRIVATO </a:t>
            </a:r>
            <a:r>
              <a:rPr lang="it-IT" dirty="0">
                <a:solidFill>
                  <a:srgbClr val="068C8C"/>
                </a:solidFill>
              </a:rPr>
              <a:t>deve essere ricondotto alle stesse voci di spesa, tranne i costi indiretti forfetari, nonché all’ulteriore voce “MANCATO REDDITO” nel caso di attivazione di interventi di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 VOLONTARIATO AZIENDALE </a:t>
            </a:r>
            <a:r>
              <a:rPr lang="it-IT" dirty="0">
                <a:solidFill>
                  <a:srgbClr val="068C8C"/>
                </a:solidFill>
              </a:rPr>
              <a:t>(solo in cofinanziamento).</a:t>
            </a: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 dirty="0">
              <a:solidFill>
                <a:srgbClr val="068C8C"/>
              </a:solidFill>
            </a:endParaRP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Ammesse variazioni </a:t>
            </a:r>
            <a:r>
              <a:rPr lang="it-IT" sz="1600" b="1" dirty="0" err="1">
                <a:solidFill>
                  <a:srgbClr val="068C8C"/>
                </a:solidFill>
              </a:rPr>
              <a:t>max</a:t>
            </a:r>
            <a:r>
              <a:rPr lang="it-IT" sz="1600" b="1" dirty="0">
                <a:solidFill>
                  <a:srgbClr val="068C8C"/>
                </a:solidFill>
              </a:rPr>
              <a:t> 10% in fase di consuntivo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 dirty="0">
              <a:solidFill>
                <a:srgbClr val="068C8C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	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66" y="2081023"/>
            <a:ext cx="941696" cy="868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17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692150"/>
            <a:ext cx="7186612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D3F98"/>
                </a:solidFill>
              </a:rPr>
              <a:t>STRUTTURA DEI PROGETTI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D3F98"/>
                </a:solidFill>
              </a:rPr>
              <a:t>(Voci del Piano dei conti  - </a:t>
            </a:r>
            <a:r>
              <a:rPr lang="it-IT" sz="1800" b="1" dirty="0" err="1">
                <a:solidFill>
                  <a:srgbClr val="1D3F98"/>
                </a:solidFill>
              </a:rPr>
              <a:t>Si.Ge.Co</a:t>
            </a:r>
            <a:r>
              <a:rPr lang="it-IT" sz="1800" b="1" dirty="0">
                <a:solidFill>
                  <a:srgbClr val="1D3F98"/>
                </a:solidFill>
              </a:rPr>
              <a:t>.)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2860" y="1839818"/>
            <a:ext cx="7813343" cy="3326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Macrovoce “Preparazione” - ammissibili attività e costi sotto indicati, anche in cofinanziamento</a:t>
            </a:r>
            <a:r>
              <a:rPr lang="it-IT" b="1" dirty="0" smtClean="0">
                <a:solidFill>
                  <a:srgbClr val="068C8C"/>
                </a:solidFill>
              </a:rPr>
              <a:t>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B1.1	</a:t>
            </a:r>
            <a:r>
              <a:rPr lang="it-IT" b="1" dirty="0" smtClean="0">
                <a:solidFill>
                  <a:srgbClr val="068C8C"/>
                </a:solidFill>
              </a:rPr>
              <a:t>  Analisi </a:t>
            </a:r>
            <a:r>
              <a:rPr lang="it-IT" b="1" dirty="0">
                <a:solidFill>
                  <a:srgbClr val="068C8C"/>
                </a:solidFill>
              </a:rPr>
              <a:t>dei fabbisogni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68C8C"/>
                </a:solidFill>
              </a:rPr>
              <a:t>B1.2  Indagine </a:t>
            </a:r>
            <a:r>
              <a:rPr lang="it-IT" b="1" dirty="0">
                <a:solidFill>
                  <a:srgbClr val="068C8C"/>
                </a:solidFill>
              </a:rPr>
              <a:t>preliminare di </a:t>
            </a:r>
            <a:r>
              <a:rPr lang="it-IT" b="1" dirty="0" smtClean="0">
                <a:solidFill>
                  <a:srgbClr val="068C8C"/>
                </a:solidFill>
              </a:rPr>
              <a:t>mercato (*)</a:t>
            </a: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B1.3	</a:t>
            </a:r>
            <a:r>
              <a:rPr lang="it-IT" b="1" dirty="0" smtClean="0">
                <a:solidFill>
                  <a:srgbClr val="068C8C"/>
                </a:solidFill>
              </a:rPr>
              <a:t>  Ideazione </a:t>
            </a:r>
            <a:r>
              <a:rPr lang="it-IT" b="1" dirty="0">
                <a:solidFill>
                  <a:srgbClr val="068C8C"/>
                </a:solidFill>
              </a:rPr>
              <a:t>e progettazione intervento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68C8C"/>
                </a:solidFill>
              </a:rPr>
              <a:t>B1.4  Pubblicizzazione </a:t>
            </a:r>
            <a:r>
              <a:rPr lang="it-IT" b="1" dirty="0">
                <a:solidFill>
                  <a:srgbClr val="068C8C"/>
                </a:solidFill>
              </a:rPr>
              <a:t>e promozione intervento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68C8C"/>
                </a:solidFill>
              </a:rPr>
              <a:t>B1.5  Selezione </a:t>
            </a:r>
            <a:r>
              <a:rPr lang="it-IT" b="1" dirty="0">
                <a:solidFill>
                  <a:srgbClr val="068C8C"/>
                </a:solidFill>
              </a:rPr>
              <a:t>e orientamento partecipanti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B1.9	</a:t>
            </a:r>
            <a:r>
              <a:rPr lang="it-IT" b="1" dirty="0" smtClean="0">
                <a:solidFill>
                  <a:srgbClr val="068C8C"/>
                </a:solidFill>
              </a:rPr>
              <a:t>  Costituzione </a:t>
            </a:r>
            <a:r>
              <a:rPr lang="it-IT" b="1" dirty="0">
                <a:solidFill>
                  <a:srgbClr val="068C8C"/>
                </a:solidFill>
              </a:rPr>
              <a:t>ATI/ATS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68C8C"/>
                </a:solidFill>
              </a:rPr>
              <a:t>(*) analisi socio-demografiche territoriali dei fabbisogni di welfare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684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8538" y="295407"/>
            <a:ext cx="7543800" cy="172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1D3F98"/>
                </a:solidFill>
              </a:rPr>
              <a:t> </a:t>
            </a:r>
            <a:r>
              <a:rPr lang="it-IT" sz="1600" b="1" dirty="0" smtClean="0">
                <a:solidFill>
                  <a:srgbClr val="1D3F98"/>
                </a:solidFill>
              </a:rPr>
              <a:t>STRUTTURA </a:t>
            </a:r>
            <a:r>
              <a:rPr lang="it-IT" sz="1600" b="1" dirty="0">
                <a:solidFill>
                  <a:srgbClr val="1D3F98"/>
                </a:solidFill>
              </a:rPr>
              <a:t>DEI PROGETTI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err="1">
                <a:solidFill>
                  <a:srgbClr val="1D3F98"/>
                </a:solidFill>
              </a:rPr>
              <a:t>Macrovoce</a:t>
            </a:r>
            <a:r>
              <a:rPr lang="it-IT" sz="1600" b="1" dirty="0">
                <a:solidFill>
                  <a:srgbClr val="1D3F98"/>
                </a:solidFill>
              </a:rPr>
              <a:t> “Realizzazione”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Attività e costi ammissibili (</a:t>
            </a:r>
            <a:r>
              <a:rPr lang="it-IT" sz="1600" b="1" dirty="0" err="1">
                <a:solidFill>
                  <a:srgbClr val="1D3F98"/>
                </a:solidFill>
              </a:rPr>
              <a:t>Si.Ge.Co</a:t>
            </a:r>
            <a:r>
              <a:rPr lang="it-IT" sz="1600" b="1" dirty="0">
                <a:solidFill>
                  <a:srgbClr val="1D3F98"/>
                </a:solidFill>
              </a:rPr>
              <a:t>.)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1 ATTIVITÀ PROPEDEUTICHE, ORGANIZZATIVE E DI RACCORDO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azioni mirate a fronteggiare gli aspetti organizzativi e di funzionamento operativo dei piani aziendali di welfare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34077"/>
              </p:ext>
            </p:extLst>
          </p:nvPr>
        </p:nvGraphicFramePr>
        <p:xfrm>
          <a:off x="750626" y="2453605"/>
          <a:ext cx="7779225" cy="1326743"/>
        </p:xfrm>
        <a:graphic>
          <a:graphicData uri="http://schemas.openxmlformats.org/drawingml/2006/table">
            <a:tbl>
              <a:tblPr/>
              <a:tblGrid>
                <a:gridCol w="240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A) ATTIVITÀ PROPEDEUTICHE</a:t>
                      </a:r>
                    </a:p>
                  </a:txBody>
                  <a:tcPr marL="90000" marR="90000" marT="144351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indagine dei bisogni della popolazione aziendale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D3F98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definizione di un piano di welfare </a:t>
                      </a:r>
                      <a:r>
                        <a:rPr kumimoji="0" lang="it-IT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ex-novo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B) ATTIVITÀ ORGANIZZATIVE 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   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DI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RACCORDO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(promozione di reti territoriali)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68C8C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144351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figura del welfare manager che supporti le imprese, sia nella fase ideativa e progettuale che in quella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realizzativa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e gestionale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68C8C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 creazione e mantenimento delle reti territoriali per la loro sostenibilità e radicamento nel territorio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/>
          <a:srcRect l="53938"/>
          <a:stretch>
            <a:fillRect/>
          </a:stretch>
        </p:blipFill>
        <p:spPr bwMode="auto">
          <a:xfrm>
            <a:off x="8280151" y="1303226"/>
            <a:ext cx="720725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/>
          <a:srcRect r="52811"/>
          <a:stretch>
            <a:fillRect/>
          </a:stretch>
        </p:blipFill>
        <p:spPr bwMode="auto">
          <a:xfrm>
            <a:off x="7768307" y="245822"/>
            <a:ext cx="100806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0000">
            <a:off x="7364083" y="1724077"/>
            <a:ext cx="430213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98463"/>
            <a:ext cx="785813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84508"/>
              </p:ext>
            </p:extLst>
          </p:nvPr>
        </p:nvGraphicFramePr>
        <p:xfrm>
          <a:off x="880194" y="3868709"/>
          <a:ext cx="73921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2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  <a:cs typeface="+mn-cs"/>
                        </a:rPr>
                        <a:t>B2.6   Utilizzo locali</a:t>
                      </a:r>
                    </a:p>
                    <a:p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  <a:cs typeface="+mn-cs"/>
                        </a:rPr>
                        <a:t>B2.7   Utilizzo attrezzature</a:t>
                      </a:r>
                    </a:p>
                    <a:p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  <a:cs typeface="+mn-cs"/>
                        </a:rPr>
                        <a:t>B2.11 Consulenti e tecnici</a:t>
                      </a:r>
                    </a:p>
                    <a:p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  <a:cs typeface="+mn-cs"/>
                        </a:rPr>
                        <a:t>B2.13 Trasferte  e  vitto  del personale  impiegato nella realizzazione, per le trasferte effettuate nell’ambito della rete territoriale</a:t>
                      </a:r>
                    </a:p>
                    <a:p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  <a:cs typeface="+mn-cs"/>
                        </a:rPr>
                        <a:t>B2.21 Coordinamento e segreteria tecnica dell’operazione.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0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692150"/>
            <a:ext cx="7186612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STRUTTURA DEI PROGETTI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(Voci del Piano dei conti - </a:t>
            </a:r>
            <a:r>
              <a:rPr lang="it-IT" sz="1600" b="1" dirty="0" err="1">
                <a:solidFill>
                  <a:srgbClr val="1D3F98"/>
                </a:solidFill>
              </a:rPr>
              <a:t>Si.Ge.Co</a:t>
            </a:r>
            <a:r>
              <a:rPr lang="it-IT" sz="1600" b="1" dirty="0">
                <a:solidFill>
                  <a:srgbClr val="1D3F98"/>
                </a:solidFill>
              </a:rPr>
              <a:t>.)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841" y="1377027"/>
            <a:ext cx="8929688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Macrovoce “Diffusione dei risultati” - ammissibili attività e costi sotto indicati, anche in cofinanziamento: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68C8C"/>
                </a:solidFill>
              </a:rPr>
              <a:t>B3.2 Elaborazione report </a:t>
            </a:r>
            <a:r>
              <a:rPr lang="it-IT" b="1" dirty="0">
                <a:solidFill>
                  <a:srgbClr val="068C8C"/>
                </a:solidFill>
              </a:rPr>
              <a:t>e studi.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Macrovoce “Direzione e controllo interno” - ammissibili attività e costi sotto indicati, anche in cofinanziamento: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B4.1	</a:t>
            </a:r>
            <a:r>
              <a:rPr lang="it-IT" b="1" dirty="0" smtClean="0">
                <a:solidFill>
                  <a:srgbClr val="068C8C"/>
                </a:solidFill>
              </a:rPr>
              <a:t> Direzione</a:t>
            </a: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B4.2	</a:t>
            </a:r>
            <a:r>
              <a:rPr lang="it-IT" b="1" dirty="0" smtClean="0">
                <a:solidFill>
                  <a:srgbClr val="068C8C"/>
                </a:solidFill>
              </a:rPr>
              <a:t> Valutazione </a:t>
            </a:r>
            <a:r>
              <a:rPr lang="it-IT" b="1" dirty="0">
                <a:solidFill>
                  <a:srgbClr val="068C8C"/>
                </a:solidFill>
              </a:rPr>
              <a:t>finale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B4.3	</a:t>
            </a:r>
            <a:r>
              <a:rPr lang="it-IT" b="1" dirty="0" smtClean="0">
                <a:solidFill>
                  <a:srgbClr val="068C8C"/>
                </a:solidFill>
              </a:rPr>
              <a:t> Monitoraggio </a:t>
            </a:r>
            <a:r>
              <a:rPr lang="it-IT" b="1" dirty="0">
                <a:solidFill>
                  <a:srgbClr val="068C8C"/>
                </a:solidFill>
              </a:rPr>
              <a:t>fisico finanziario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B4.4	</a:t>
            </a:r>
            <a:r>
              <a:rPr lang="it-IT" b="1" dirty="0" smtClean="0">
                <a:solidFill>
                  <a:srgbClr val="068C8C"/>
                </a:solidFill>
              </a:rPr>
              <a:t> Dichiarazioni </a:t>
            </a:r>
            <a:r>
              <a:rPr lang="it-IT" b="1" dirty="0">
                <a:solidFill>
                  <a:srgbClr val="068C8C"/>
                </a:solidFill>
              </a:rPr>
              <a:t>di spesa e rendicontazione.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Macrovoce “Costi indiretti” – costi forfetari.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VOLONTARIATO (costo lordo del personale dipendente direttamente impiegato nelle attività) D1.1 Mancato reddito - COFINANZIAMENTO.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68C8C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928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5888" y="1495354"/>
            <a:ext cx="8222100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DELEGA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(Bando e 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Si.Ge.Co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):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è consentita fino al 50% del valore del 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progetto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solo su alcune voci di spesa,</a:t>
            </a:r>
          </a:p>
          <a:p>
            <a:pPr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deve essere indicata nel piano dei conti,</a:t>
            </a:r>
          </a:p>
          <a:p>
            <a:pPr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deve essere motivata dall’acquisizione di un servizio qualificato integrativo/specialistico,</a:t>
            </a:r>
          </a:p>
          <a:p>
            <a:pPr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eventuali richieste di variazioni dovranno essere motivate e autorizzate dalla Regione Piemonte.</a:t>
            </a:r>
          </a:p>
          <a:p>
            <a:pPr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20585" y="334478"/>
            <a:ext cx="75438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IL PIANO DEI CONTI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(</a:t>
            </a:r>
            <a:r>
              <a:rPr lang="it-IT" sz="1600" b="1" dirty="0" err="1">
                <a:solidFill>
                  <a:srgbClr val="1D3F98"/>
                </a:solidFill>
              </a:rPr>
              <a:t>Si.Ge.Co</a:t>
            </a:r>
            <a:r>
              <a:rPr lang="it-IT" sz="1600" b="1" dirty="0">
                <a:solidFill>
                  <a:srgbClr val="1D3F98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6175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730585" y="115818"/>
            <a:ext cx="6887142" cy="569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 smtClean="0">
                <a:solidFill>
                  <a:srgbClr val="171796"/>
                </a:solidFill>
              </a:rPr>
              <a:t>PROMOZIONE DEL WELFARE AZIENDALE</a:t>
            </a:r>
            <a:endParaRPr sz="1800" dirty="0">
              <a:solidFill>
                <a:srgbClr val="171796"/>
              </a:solidFill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11403" y="880209"/>
            <a:ext cx="629987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RISORSE DISPONIBILI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695" y="740150"/>
            <a:ext cx="829342" cy="801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8668" y="2252509"/>
            <a:ext cx="2424964" cy="2310505"/>
          </a:xfrm>
          <a:prstGeom prst="rect">
            <a:avLst/>
          </a:prstGeom>
          <a:solidFill>
            <a:srgbClr val="068C8C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FFFFF"/>
                </a:solidFill>
              </a:rPr>
              <a:t>INTERVENTI </a:t>
            </a:r>
            <a:r>
              <a:rPr lang="it-IT" sz="2400" b="1" dirty="0" err="1">
                <a:solidFill>
                  <a:srgbClr val="FFFFFF"/>
                </a:solidFill>
              </a:rPr>
              <a:t>DI</a:t>
            </a:r>
            <a:r>
              <a:rPr lang="it-IT" sz="2400" b="1" dirty="0">
                <a:solidFill>
                  <a:srgbClr val="FFFFFF"/>
                </a:solidFill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FFFFF"/>
                </a:solidFill>
              </a:rPr>
              <a:t>WELFARE AZIENDALE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FFFFF"/>
                </a:solidFill>
              </a:rPr>
              <a:t>€ 4.000.000,00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FFFFF"/>
                </a:solidFill>
              </a:rPr>
              <a:t>+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FFFFFF"/>
                </a:solidFill>
              </a:rPr>
              <a:t>€ 773.374,30 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721325" y="1425409"/>
            <a:ext cx="2922796" cy="998489"/>
          </a:xfrm>
          <a:prstGeom prst="ellipse">
            <a:avLst/>
          </a:prstGeom>
          <a:solidFill>
            <a:srgbClr val="068C8C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Bando 1  </a:t>
            </a:r>
            <a:r>
              <a:rPr lang="it-IT" sz="1000" b="1" dirty="0" smtClean="0">
                <a:solidFill>
                  <a:srgbClr val="FFFFFF"/>
                </a:solidFill>
              </a:rPr>
              <a:t>Animazione istituzionale</a:t>
            </a:r>
            <a:endParaRPr lang="it-IT" sz="1000" b="1" dirty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(</a:t>
            </a:r>
            <a:r>
              <a:rPr lang="it-IT" sz="1000" b="1" dirty="0"/>
              <a:t>€ </a:t>
            </a:r>
            <a:r>
              <a:rPr lang="it-IT" sz="1000" b="1" dirty="0">
                <a:solidFill>
                  <a:srgbClr val="FFFF00"/>
                </a:solidFill>
              </a:rPr>
              <a:t>300.000,00</a:t>
            </a:r>
            <a:r>
              <a:rPr lang="it-IT" sz="1000" b="1" dirty="0">
                <a:solidFill>
                  <a:srgbClr val="FFFFFF"/>
                </a:solidFill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€ 199.928,00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721325" y="2528425"/>
            <a:ext cx="2922797" cy="1214885"/>
          </a:xfrm>
          <a:prstGeom prst="ellipse">
            <a:avLst/>
          </a:prstGeom>
          <a:solidFill>
            <a:srgbClr val="068C8C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Bando 2  </a:t>
            </a:r>
            <a:r>
              <a:rPr lang="it-IT" sz="1000" b="1" dirty="0" smtClean="0">
                <a:solidFill>
                  <a:srgbClr val="FFFFFF"/>
                </a:solidFill>
              </a:rPr>
              <a:t>Disseminazione per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 smtClean="0">
                <a:solidFill>
                  <a:srgbClr val="FFFFFF"/>
                </a:solidFill>
              </a:rPr>
              <a:t>Enti aggregatori</a:t>
            </a:r>
            <a:endParaRPr lang="it-IT" sz="1000" b="1" dirty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(€ </a:t>
            </a:r>
            <a:r>
              <a:rPr lang="it-IT" sz="1000" b="1" dirty="0">
                <a:solidFill>
                  <a:srgbClr val="FFFF00"/>
                </a:solidFill>
              </a:rPr>
              <a:t>1.200.000,00</a:t>
            </a:r>
            <a:r>
              <a:rPr lang="it-IT" sz="1000" b="1" dirty="0">
                <a:solidFill>
                  <a:srgbClr val="FFFFFF"/>
                </a:solidFill>
              </a:rPr>
              <a:t> + 100.072,00 + 773.374,30)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000" b="1" dirty="0">
                <a:solidFill>
                  <a:srgbClr val="FFFFFF"/>
                </a:solidFill>
              </a:rPr>
              <a:t>€ 2.073.446,30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626219" y="3984087"/>
            <a:ext cx="3113007" cy="649399"/>
          </a:xfrm>
          <a:prstGeom prst="roundRect">
            <a:avLst>
              <a:gd name="adj" fmla="val 16667"/>
            </a:avLst>
          </a:prstGeom>
          <a:solidFill>
            <a:srgbClr val="068C8C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FFFF00"/>
                </a:solidFill>
                <a:latin typeface="Verdana" pitchFamily="32" charset="0"/>
              </a:rPr>
              <a:t>Bando 3 Progettazione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FFFF00"/>
                </a:solidFill>
                <a:latin typeface="Verdana" pitchFamily="32" charset="0"/>
              </a:rPr>
              <a:t>€ 2.500.000,00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7080000">
            <a:off x="3560435" y="1722142"/>
            <a:ext cx="413428" cy="1147200"/>
          </a:xfrm>
          <a:prstGeom prst="downArrow">
            <a:avLst>
              <a:gd name="adj1" fmla="val 50000"/>
              <a:gd name="adj2" fmla="val 83927"/>
            </a:avLst>
          </a:prstGeom>
          <a:solidFill>
            <a:srgbClr val="068C8C"/>
          </a:solidFill>
          <a:ln w="38160" cap="sq">
            <a:solidFill>
              <a:srgbClr val="33999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-5520000">
            <a:off x="3678634" y="2798173"/>
            <a:ext cx="341607" cy="1021621"/>
          </a:xfrm>
          <a:prstGeom prst="downArrow">
            <a:avLst>
              <a:gd name="adj1" fmla="val 50000"/>
              <a:gd name="adj2" fmla="val 68656"/>
            </a:avLst>
          </a:prstGeom>
          <a:solidFill>
            <a:srgbClr val="068C8C"/>
          </a:solidFill>
          <a:ln w="38160" cap="sq">
            <a:solidFill>
              <a:srgbClr val="33999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-4020000">
            <a:off x="3635725" y="3577129"/>
            <a:ext cx="341607" cy="1105071"/>
          </a:xfrm>
          <a:prstGeom prst="downArrow">
            <a:avLst>
              <a:gd name="adj1" fmla="val 50000"/>
              <a:gd name="adj2" fmla="val 68612"/>
            </a:avLst>
          </a:prstGeom>
          <a:solidFill>
            <a:srgbClr val="068C8C"/>
          </a:solidFill>
          <a:ln w="38160" cap="sq">
            <a:solidFill>
              <a:srgbClr val="33999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1280" y="1413772"/>
            <a:ext cx="657604" cy="8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955" y="3846989"/>
            <a:ext cx="962481" cy="9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6506" y="1833033"/>
            <a:ext cx="7690515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Il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bando NON prevede contributi per la creazione o l’adesione a PIATTAFORME di welfare aziendale.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- Quindi nelle attività di progetto NON devono in alcun modo essere coinvolte aziende che offrono servizi di gestione di PIATTAFORME di welfare aziendale;</a:t>
            </a: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1D3F98"/>
              </a:solidFill>
            </a:endParaRPr>
          </a:p>
          <a:p>
            <a:pPr algn="just">
              <a:buClrTx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1D3F98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6506" y="794618"/>
            <a:ext cx="7543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1D3F98"/>
                </a:solidFill>
              </a:rPr>
              <a:t>Le Piattaforme di WELFARE AZIENDALE</a:t>
            </a:r>
          </a:p>
        </p:txBody>
      </p:sp>
    </p:spTree>
    <p:extLst>
      <p:ext uri="{BB962C8B-B14F-4D97-AF65-F5344CB8AC3E}">
        <p14:creationId xmlns:p14="http://schemas.microsoft.com/office/powerpoint/2010/main" val="38552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3065" y="685436"/>
            <a:ext cx="7543800" cy="3510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PRINCIPI ORIZZONTALI DEL POR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>
              <a:solidFill>
                <a:srgbClr val="1D3F98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>
              <a:solidFill>
                <a:srgbClr val="1D3F98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068C8C"/>
                </a:solidFill>
              </a:rPr>
              <a:t>a) Sviluppo sostenibile;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068C8C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068C8C"/>
                </a:solidFill>
              </a:rPr>
              <a:t>b) Pari opportunità e non discriminazione</a:t>
            </a:r>
            <a:r>
              <a:rPr lang="it-IT" sz="1800" b="1" dirty="0">
                <a:solidFill>
                  <a:srgbClr val="068C8C"/>
                </a:solidFill>
              </a:rPr>
              <a:t>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068C8C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068C8C"/>
                </a:solidFill>
              </a:rPr>
              <a:t>c) Parità tra uomini e donne.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068C8C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068C8C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068C8C"/>
                </a:solidFill>
              </a:rPr>
              <a:t>Nello Staff di progetto devono essere presenti ed evidenziate le persone esperte di tali materie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t="12600"/>
          <a:stretch>
            <a:fillRect/>
          </a:stretch>
        </p:blipFill>
        <p:spPr bwMode="auto">
          <a:xfrm>
            <a:off x="5871413" y="1364812"/>
            <a:ext cx="2425452" cy="19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75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8639" y="905297"/>
            <a:ext cx="7094537" cy="366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LE  DOMANDE </a:t>
            </a:r>
            <a:r>
              <a:rPr lang="it-IT" sz="2000" b="1" dirty="0" err="1">
                <a:solidFill>
                  <a:srgbClr val="1D3F98"/>
                </a:solidFill>
              </a:rPr>
              <a:t>DI</a:t>
            </a:r>
            <a:r>
              <a:rPr lang="it-IT" sz="2000" b="1" dirty="0">
                <a:solidFill>
                  <a:srgbClr val="1D3F98"/>
                </a:solidFill>
              </a:rPr>
              <a:t> CONTRIBUTO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>
              <a:solidFill>
                <a:srgbClr val="1D3F98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 b="1" dirty="0">
              <a:solidFill>
                <a:srgbClr val="1D3F98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068C8C"/>
                </a:solidFill>
              </a:rPr>
              <a:t>SCADENZA PER LA PRESENTAZIONE: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>
                <a:solidFill>
                  <a:srgbClr val="068C8C"/>
                </a:solidFill>
              </a:rPr>
              <a:t>Ore 12.00 del giorno  </a:t>
            </a:r>
            <a:r>
              <a:rPr lang="it-IT" sz="2000" dirty="0" smtClean="0">
                <a:solidFill>
                  <a:srgbClr val="068C8C"/>
                </a:solidFill>
              </a:rPr>
              <a:t>29 novembre </a:t>
            </a:r>
            <a:r>
              <a:rPr lang="it-IT" sz="2000" dirty="0">
                <a:solidFill>
                  <a:srgbClr val="068C8C"/>
                </a:solidFill>
              </a:rPr>
              <a:t>2019.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068C8C"/>
                </a:solidFill>
              </a:rPr>
              <a:t>MODALITA’ </a:t>
            </a:r>
            <a:r>
              <a:rPr lang="it-IT" sz="2000" b="1" dirty="0" err="1">
                <a:solidFill>
                  <a:srgbClr val="068C8C"/>
                </a:solidFill>
              </a:rPr>
              <a:t>DI</a:t>
            </a:r>
            <a:r>
              <a:rPr lang="it-IT" sz="2000" b="1" dirty="0">
                <a:solidFill>
                  <a:srgbClr val="068C8C"/>
                </a:solidFill>
              </a:rPr>
              <a:t> TRASMISSIONE: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>
                <a:solidFill>
                  <a:srgbClr val="068C8C"/>
                </a:solidFill>
              </a:rPr>
              <a:t>Via Posta Elettronica Certificata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1D3F98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>
              <a:solidFill>
                <a:srgbClr val="1D3F98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51" y="1051351"/>
            <a:ext cx="1157287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7936" y="3221260"/>
            <a:ext cx="9366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3248561" y="4224560"/>
            <a:ext cx="459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1D3F98"/>
                </a:solidFill>
              </a:rPr>
              <a:t>famigliaediritti@cert.regione.piemonte.it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0779" y="1807475"/>
            <a:ext cx="1150938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8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81585" y="179090"/>
            <a:ext cx="746438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LA VALUTAZIONE DI MERITO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02394"/>
              </p:ext>
            </p:extLst>
          </p:nvPr>
        </p:nvGraphicFramePr>
        <p:xfrm>
          <a:off x="965360" y="1151217"/>
          <a:ext cx="7000638" cy="2979522"/>
        </p:xfrm>
        <a:graphic>
          <a:graphicData uri="http://schemas.openxmlformats.org/drawingml/2006/table">
            <a:tbl>
              <a:tblPr/>
              <a:tblGrid>
                <a:gridCol w="333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2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CLASSI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PESO %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PUNTEGGIO MASSIMO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PUNTEGGIO MINIMO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A) Soggetto proponente/attuatore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25%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B) Caratteristiche della proposta progettuale (operazione)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25%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68C8C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C) Priorità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15%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D) Sostenibilità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15%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90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E) Offerta economica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20%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200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68C8C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120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5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TOTALE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3F98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1000</a:t>
                      </a: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D3F98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90000" marR="90000" marT="156546" marB="46800" horzOverflow="overflow">
                    <a:lnL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1D3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">
            <a:off x="2222753" y="275136"/>
            <a:ext cx="1698092" cy="780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7350" y="206897"/>
            <a:ext cx="1984116" cy="7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091" y="581381"/>
            <a:ext cx="1322578" cy="9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66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" y="0"/>
            <a:ext cx="3165758" cy="142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250" y="-9"/>
            <a:ext cx="5707565" cy="128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r="-999" b="-1061"/>
          <a:stretch/>
        </p:blipFill>
        <p:spPr>
          <a:xfrm>
            <a:off x="3447888" y="3747650"/>
            <a:ext cx="5639272" cy="14107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873275" y="2080168"/>
            <a:ext cx="48573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171796"/>
                </a:solidFill>
              </a:rPr>
              <a:t>Grazie per l’attenzione</a:t>
            </a:r>
            <a:endParaRPr sz="2400" b="1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e</a:t>
            </a:r>
            <a:endParaRPr sz="14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11400" y="1608950"/>
            <a:ext cx="28080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171796"/>
                </a:solidFill>
              </a:rPr>
              <a:t>Per maggiori informazioni: </a:t>
            </a:r>
            <a:r>
              <a:rPr lang="it" sz="14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europa@anci.piemonte.it</a:t>
            </a:r>
            <a:endParaRPr sz="1400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welfare@pie.camcom.it</a:t>
            </a:r>
            <a:r>
              <a:rPr lang="it" sz="1400">
                <a:solidFill>
                  <a:srgbClr val="171796"/>
                </a:solidFill>
              </a:rPr>
              <a:t> </a:t>
            </a:r>
            <a:endParaRPr sz="1400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 </a:t>
            </a:r>
            <a:endParaRPr sz="140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250" y="4442984"/>
            <a:ext cx="1280159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98550" y="4182800"/>
            <a:ext cx="13041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i="1">
                <a:solidFill>
                  <a:srgbClr val="171796"/>
                </a:solidFill>
              </a:rPr>
              <a:t>In collaborazione con</a:t>
            </a:r>
            <a:endParaRPr sz="800" i="1">
              <a:solidFill>
                <a:srgbClr val="17179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717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e</a:t>
            </a:r>
            <a:endParaRPr sz="14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875" y="3274350"/>
            <a:ext cx="485200" cy="5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957" y="3354074"/>
            <a:ext cx="921436" cy="46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0;p14"/>
          <p:cNvSpPr txBox="1">
            <a:spLocks/>
          </p:cNvSpPr>
          <p:nvPr/>
        </p:nvSpPr>
        <p:spPr>
          <a:xfrm>
            <a:off x="1730585" y="115818"/>
            <a:ext cx="6887142" cy="56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r>
              <a:rPr lang="it-IT" sz="1800" smtClean="0">
                <a:solidFill>
                  <a:srgbClr val="171796"/>
                </a:solidFill>
              </a:rPr>
              <a:t>PROMOZIONE DEL WELFARE AZIENDALE</a:t>
            </a:r>
            <a:endParaRPr lang="it-IT" sz="1800" dirty="0">
              <a:solidFill>
                <a:srgbClr val="171796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59094" y="1420863"/>
            <a:ext cx="5058985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dirty="0">
                <a:solidFill>
                  <a:srgbClr val="1D3F98"/>
                </a:solidFill>
              </a:rPr>
              <a:t>SOGGETTI DESTINATARI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 dirty="0">
              <a:solidFill>
                <a:srgbClr val="1D3F98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 dirty="0">
              <a:solidFill>
                <a:srgbClr val="068C8C"/>
              </a:solidFill>
            </a:endParaRPr>
          </a:p>
          <a:p>
            <a:pPr marL="266700" indent="-266700" algn="just">
              <a:buClr>
                <a:srgbClr val="1D3F98"/>
              </a:buClr>
              <a:buFont typeface="Arial" charset="0"/>
              <a:buChar char="•"/>
              <a:tabLst>
                <a:tab pos="0" algn="l"/>
                <a:tab pos="2667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lavoratrici e lavoratori dipendenti delle imprese beneficiarie dell’intervento;</a:t>
            </a:r>
          </a:p>
          <a:p>
            <a:pPr marL="266700" indent="-266700" algn="just">
              <a:buClrTx/>
              <a:buFontTx/>
              <a:buNone/>
              <a:tabLst>
                <a:tab pos="0" algn="l"/>
                <a:tab pos="2667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66700" indent="-266700" algn="just">
              <a:buClr>
                <a:srgbClr val="1D3F98"/>
              </a:buClr>
              <a:buFont typeface="Arial" charset="0"/>
              <a:buChar char="•"/>
              <a:tabLst>
                <a:tab pos="0" algn="l"/>
                <a:tab pos="2667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altri lavoratori e lavoratrici.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68C8C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085" y="1420863"/>
            <a:ext cx="763428" cy="57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889" y="2914754"/>
            <a:ext cx="2524425" cy="767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12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90488" y="151606"/>
            <a:ext cx="9324976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136900" algn="ctr">
              <a:buClrTx/>
              <a:buFontTx/>
              <a:buNone/>
              <a:tabLst>
                <a:tab pos="3136900" algn="l"/>
                <a:tab pos="5318125" algn="l"/>
                <a:tab pos="9309100" algn="l"/>
                <a:tab pos="10055225" algn="l"/>
                <a:tab pos="10331450" algn="l"/>
                <a:tab pos="1078071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PROGETTAZIONE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WELFARE 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AZIENDALE</a:t>
            </a:r>
            <a:endParaRPr lang="it-IT" sz="2800" b="1" u="sng" dirty="0">
              <a:solidFill>
                <a:srgbClr val="003399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0100" y="628637"/>
            <a:ext cx="75438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1D3F98"/>
                </a:solidFill>
              </a:rPr>
              <a:t>STRUTTURA PROGETTI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26514" y="1772658"/>
            <a:ext cx="2335454" cy="2174370"/>
          </a:xfrm>
          <a:prstGeom prst="pentagon">
            <a:avLst/>
          </a:prstGeom>
          <a:noFill/>
          <a:ln w="98280" cap="sq">
            <a:solidFill>
              <a:srgbClr val="1D3F9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998" y="1877257"/>
            <a:ext cx="459799" cy="537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274" y="2394567"/>
            <a:ext cx="507607" cy="46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4840" y="3192672"/>
            <a:ext cx="507607" cy="46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740" y="3220558"/>
            <a:ext cx="507607" cy="466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480" y="2402936"/>
            <a:ext cx="573638" cy="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44915" y="1580404"/>
            <a:ext cx="2665319" cy="2665412"/>
          </a:xfrm>
          <a:prstGeom prst="ellipse">
            <a:avLst/>
          </a:prstGeom>
          <a:noFill/>
          <a:ln w="63360" cap="sq">
            <a:solidFill>
              <a:srgbClr val="33999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09900" y="2466337"/>
            <a:ext cx="1124409" cy="787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500" b="1" dirty="0">
                <a:solidFill>
                  <a:srgbClr val="1D3F98"/>
                </a:solidFill>
              </a:rPr>
              <a:t>IMPRESASINGOLA O ATI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055" y="1651448"/>
            <a:ext cx="866775" cy="45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724" y="4231783"/>
            <a:ext cx="788356" cy="412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9528" y="4259086"/>
            <a:ext cx="715323" cy="5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2314" y="1704802"/>
            <a:ext cx="515567" cy="448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957190" y="2317614"/>
            <a:ext cx="1882544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Fornitori diretti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di servizi di welfare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550251" y="1217291"/>
            <a:ext cx="1752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Associazioni di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rappresentanza datoriale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036301" y="3358151"/>
            <a:ext cx="1752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Associazioni di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rappresentanza sindacale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703884" y="1248596"/>
            <a:ext cx="140696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Enti del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Terzo settore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265378" y="3544290"/>
            <a:ext cx="25908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Altri soggetti funzionali al raggiungimento dell’obiettivo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6629400" y="995760"/>
            <a:ext cx="2514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 i="1" dirty="0">
                <a:solidFill>
                  <a:srgbClr val="33999B"/>
                </a:solidFill>
              </a:rPr>
              <a:t>RETE ISTITUZIONALE</a:t>
            </a:r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6442" y="2829678"/>
            <a:ext cx="1353714" cy="493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6254" y="2909474"/>
            <a:ext cx="1248486" cy="405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043676" y="4660880"/>
            <a:ext cx="14478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Enti  locali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4090903" y="4512664"/>
            <a:ext cx="15843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33999B"/>
                </a:solidFill>
                <a:latin typeface="Verdana" pitchFamily="32" charset="0"/>
              </a:rPr>
              <a:t>Istituzioni di parità</a:t>
            </a:r>
          </a:p>
        </p:txBody>
      </p:sp>
    </p:spTree>
    <p:extLst>
      <p:ext uri="{BB962C8B-B14F-4D97-AF65-F5344CB8AC3E}">
        <p14:creationId xmlns:p14="http://schemas.microsoft.com/office/powerpoint/2010/main" val="311175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5438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STRUTTURA DEI PROGETTI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err="1">
                <a:solidFill>
                  <a:srgbClr val="1D3F98"/>
                </a:solidFill>
              </a:rPr>
              <a:t>Macrovoce</a:t>
            </a:r>
            <a:r>
              <a:rPr lang="it-IT" sz="1600" b="1" dirty="0">
                <a:solidFill>
                  <a:srgbClr val="1D3F98"/>
                </a:solidFill>
              </a:rPr>
              <a:t> “Realizzazione” -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1D3F98"/>
                </a:solidFill>
              </a:rPr>
              <a:t>Attività ammissibili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6633" y="2094126"/>
            <a:ext cx="776624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1 Attività propedeutiche, organizzative e di raccordo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68C8C"/>
                </a:solidFill>
              </a:rPr>
              <a:t>2 Attivazione di servizi di welfare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 b="1" dirty="0">
              <a:solidFill>
                <a:srgbClr val="068C8C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 b="1" dirty="0">
                <a:solidFill>
                  <a:srgbClr val="068C8C"/>
                </a:solidFill>
              </a:rPr>
              <a:t>	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588" y="2787714"/>
            <a:ext cx="771810" cy="10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-90488" y="151606"/>
            <a:ext cx="9324976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136900" algn="ctr">
              <a:buClrTx/>
              <a:buFontTx/>
              <a:buNone/>
              <a:tabLst>
                <a:tab pos="3136900" algn="l"/>
                <a:tab pos="5318125" algn="l"/>
                <a:tab pos="9309100" algn="l"/>
                <a:tab pos="10055225" algn="l"/>
                <a:tab pos="10331450" algn="l"/>
                <a:tab pos="1078071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PROGETTAZIONE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WELFARE 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AZIENDALE</a:t>
            </a:r>
            <a:endParaRPr lang="it-IT" sz="2800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70495" y="2358776"/>
            <a:ext cx="7993062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Macro-aree di servizi di welfare attivabili: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1) CONCILIAZIONE DEI TEMPI </a:t>
            </a:r>
            <a:r>
              <a:rPr lang="it-IT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VITA E </a:t>
            </a:r>
            <a:r>
              <a:rPr lang="it-IT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LAVORO,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2) POLITICHE PER LE PARI OPPORTUNITA’,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3) SOSTEGNO ALLA CULTURA </a:t>
            </a:r>
            <a:r>
              <a:rPr lang="it-IT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BENESSERE GLOBALE DELLA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	     LAVORATRICE E DEL LAVORATORE;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89013" y="765175"/>
            <a:ext cx="7543800" cy="1171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1D3F98"/>
                </a:solidFill>
              </a:rPr>
              <a:t>STRUTTURA DEI PROGETTI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1D3F98"/>
                </a:solidFill>
              </a:rPr>
              <a:t>Macrovoce “Realizzazione”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1D3F98"/>
                </a:solidFill>
              </a:rPr>
              <a:t>Attività e costi ammissibili (Si.Ge.Co.)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>
              <a:solidFill>
                <a:srgbClr val="068C8C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068C8C"/>
                </a:solidFill>
              </a:rPr>
              <a:t>2 ATTIVAZIONE DI SERVIZI DI WELFARE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95" y="1048555"/>
            <a:ext cx="691621" cy="968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981" y="1031033"/>
            <a:ext cx="412087" cy="319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2229" y="3498355"/>
            <a:ext cx="2860584" cy="114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-90488" y="151606"/>
            <a:ext cx="9324976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136900" algn="ctr">
              <a:buClrTx/>
              <a:buFontTx/>
              <a:buNone/>
              <a:tabLst>
                <a:tab pos="3136900" algn="l"/>
                <a:tab pos="5318125" algn="l"/>
                <a:tab pos="9309100" algn="l"/>
                <a:tab pos="10055225" algn="l"/>
                <a:tab pos="10331450" algn="l"/>
                <a:tab pos="10780713" algn="l"/>
              </a:tabLst>
            </a:pP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PROGETTAZIONE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WELFARE 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AZIENDALE</a:t>
            </a:r>
            <a:endParaRPr lang="it-IT" sz="2800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5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07326" y="1427853"/>
            <a:ext cx="7799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servizi/interventi ammissibili: </a:t>
            </a:r>
          </a:p>
          <a:p>
            <a:pPr marL="285750" indent="-285750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sostegno della flessibilità degli orari di lavoro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anche attraverso la sperimentazione di modalità di lavoro indipendente dalla localizzazione geografica dell'ufficio o dell'azienda quali il telelavoro o lo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smart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285750" indent="-285750" algn="just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sostegno alla fruizione di servizi educativi per l’infanzia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, di cui al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D.Lgs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 n. 65/2017, debitamente autorizzati al funzionamento ai sensi della L.R. 1/2004 e </a:t>
            </a:r>
            <a:r>
              <a:rPr lang="it-IT" sz="1800" dirty="0" err="1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s.m.i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  <a:sym typeface="Roboto"/>
              </a:rPr>
              <a:t>, anche mediante la stipula di convenzioni con strutture già esistenti con disponibilità di posti;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68640" y="272956"/>
            <a:ext cx="527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Macro Area 1 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r>
              <a:rPr lang="it-IT" sz="1600" b="1" dirty="0" smtClean="0">
                <a:solidFill>
                  <a:srgbClr val="C00000"/>
                </a:solidFill>
              </a:rPr>
              <a:t>“</a:t>
            </a:r>
            <a:r>
              <a:rPr lang="it-IT" sz="1600" b="1" dirty="0">
                <a:solidFill>
                  <a:srgbClr val="C00000"/>
                </a:solidFill>
              </a:rPr>
              <a:t>CONCILIAZIONE DEI TEMPI DI VITA E DI LAVORO”</a:t>
            </a:r>
          </a:p>
        </p:txBody>
      </p:sp>
    </p:spTree>
    <p:extLst>
      <p:ext uri="{BB962C8B-B14F-4D97-AF65-F5344CB8AC3E}">
        <p14:creationId xmlns:p14="http://schemas.microsoft.com/office/powerpoint/2010/main" val="80645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167336" y="32072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Macro Area 1 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r>
              <a:rPr lang="it-IT" sz="1600" b="1" dirty="0" smtClean="0">
                <a:solidFill>
                  <a:srgbClr val="C00000"/>
                </a:solidFill>
              </a:rPr>
              <a:t>“</a:t>
            </a:r>
            <a:r>
              <a:rPr lang="it-IT" sz="1600" b="1" dirty="0">
                <a:solidFill>
                  <a:srgbClr val="C00000"/>
                </a:solidFill>
              </a:rPr>
              <a:t>CONCILIAZIONE DEI TEMPI DI VITA E DI LAVORO”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9322" y="1438071"/>
            <a:ext cx="8045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servizi/interventi ammissibili: </a:t>
            </a:r>
          </a:p>
          <a:p>
            <a:pPr marL="285750" indent="-285750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sostegno alla fruizione di servizi di cura di familiari anziani o non autosufficienti/disabili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anche mediante la stipula di convenzioni con soggetti del territorio quali, ad esempio, cooperative sociali o altre strutture che offrano servizi a prezzi calmierati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sostegno all’erogazione di servizi aziendali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, anche attraverso la creazione della figura del maggiordomo/fattorino aziendale, oppure all’apertura di sportelli pratiche e per la consulenza fiscale/contributiva anche in convenzione con Centri di Assistenza Fiscale. </a:t>
            </a:r>
          </a:p>
        </p:txBody>
      </p:sp>
    </p:spTree>
    <p:extLst>
      <p:ext uri="{BB962C8B-B14F-4D97-AF65-F5344CB8AC3E}">
        <p14:creationId xmlns:p14="http://schemas.microsoft.com/office/powerpoint/2010/main" val="177534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0" y="115600"/>
            <a:ext cx="1282130" cy="569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66382" y="985926"/>
            <a:ext cx="80317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servizi/interventi ammissibili con i relativi costi: </a:t>
            </a:r>
          </a:p>
          <a:p>
            <a:pPr algn="just"/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servizi di sostegno alla maternità/paternità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quali ad esempio:  attività di informazione e sensibilizzazione alla condivisione delle responsabilità di cura attraverso l’istituzione di sportelli dedicati o l’organizzazione di seminari/eventi tematici,  attività informative “a sportello” o seminariali su normativa a tutela della maternità e paternità, sulla fruizione dei congedi parentali, sugli incentivi statali/regionali disponibili</a:t>
            </a:r>
            <a:r>
              <a:rPr lang="it-IT" sz="1800" dirty="0" smtClean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,</a:t>
            </a:r>
          </a:p>
          <a:p>
            <a:pPr marL="285750" indent="-285750" algn="just">
              <a:buFont typeface="Arial" charset="0"/>
              <a:buChar char="•"/>
            </a:pPr>
            <a:endParaRPr lang="it-IT" sz="1800" dirty="0">
              <a:solidFill>
                <a:srgbClr val="171796"/>
              </a:solidFill>
              <a:latin typeface="Roboto"/>
              <a:ea typeface="Roboto"/>
              <a:cs typeface="Roboto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it-IT" sz="1800" dirty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attivazione di percorsi di sostegno al rientro lavorativo </a:t>
            </a:r>
            <a:r>
              <a:rPr lang="it-IT" sz="1800" dirty="0">
                <a:solidFill>
                  <a:srgbClr val="171796"/>
                </a:solidFill>
                <a:latin typeface="Roboto"/>
                <a:ea typeface="Roboto"/>
                <a:cs typeface="Roboto"/>
              </a:rPr>
              <a:t>dopo un periodo di lunga assenza per motivi di conciliazione dei tempi di vita e di lavoro (es. dopo la maternità o il congedo parentale) anche attraverso l’organizzazione di specifiche attività di formazione o aggiornamento professionale,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15175" y="202288"/>
            <a:ext cx="5415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Macro Area 2 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r>
              <a:rPr lang="it-IT" sz="1600" b="1" dirty="0" smtClean="0">
                <a:solidFill>
                  <a:srgbClr val="C00000"/>
                </a:solidFill>
              </a:rPr>
              <a:t>“</a:t>
            </a:r>
            <a:r>
              <a:rPr lang="it-IT" sz="1600" b="1" dirty="0">
                <a:solidFill>
                  <a:srgbClr val="C00000"/>
                </a:solidFill>
              </a:rPr>
              <a:t>POLITICHE PER LE PARI OPPORTUNITÀ” </a:t>
            </a:r>
          </a:p>
        </p:txBody>
      </p:sp>
    </p:spTree>
    <p:extLst>
      <p:ext uri="{BB962C8B-B14F-4D97-AF65-F5344CB8AC3E}">
        <p14:creationId xmlns:p14="http://schemas.microsoft.com/office/powerpoint/2010/main" val="4249424691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1487</Words>
  <Application>Microsoft Office PowerPoint</Application>
  <PresentationFormat>Presentazione su schermo (16:9)</PresentationFormat>
  <Paragraphs>276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Calibri</vt:lpstr>
      <vt:lpstr>Roboto</vt:lpstr>
      <vt:lpstr>Microsoft YaHei</vt:lpstr>
      <vt:lpstr>Arial</vt:lpstr>
      <vt:lpstr>Verdana</vt:lpstr>
      <vt:lpstr>Material</vt:lpstr>
      <vt:lpstr>Presentazione standard di PowerPoint</vt:lpstr>
      <vt:lpstr>PROMOZIONE DEL WELFARE AZIENDALE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Utente Windows</cp:lastModifiedBy>
  <cp:revision>18</cp:revision>
  <cp:lastPrinted>2019-10-29T11:31:58Z</cp:lastPrinted>
  <dcterms:modified xsi:type="dcterms:W3CDTF">2019-10-29T11:33:57Z</dcterms:modified>
</cp:coreProperties>
</file>